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9" r:id="rId3"/>
    <p:sldId id="317" r:id="rId4"/>
    <p:sldId id="306" r:id="rId5"/>
    <p:sldId id="308" r:id="rId6"/>
    <p:sldId id="312" r:id="rId7"/>
    <p:sldId id="314" r:id="rId8"/>
    <p:sldId id="316" r:id="rId9"/>
    <p:sldId id="295" r:id="rId10"/>
    <p:sldId id="303" r:id="rId11"/>
    <p:sldId id="319" r:id="rId12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004"/>
    <a:srgbClr val="FAFFB3"/>
    <a:srgbClr val="FFCCFF"/>
    <a:srgbClr val="A50021"/>
    <a:srgbClr val="F5FEBE"/>
    <a:srgbClr val="FADFB8"/>
    <a:srgbClr val="FFFF66"/>
    <a:srgbClr val="F9DC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734" autoAdjust="0"/>
    <p:restoredTop sz="92879" autoAdjust="0"/>
  </p:normalViewPr>
  <p:slideViewPr>
    <p:cSldViewPr>
      <p:cViewPr>
        <p:scale>
          <a:sx n="80" d="100"/>
          <a:sy n="80" d="100"/>
        </p:scale>
        <p:origin x="-2514" y="-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513401-BA41-4A93-9FE4-AD4B6A8DE1ED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04" tIns="44952" rIns="89904" bIns="4495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89904" tIns="44952" rIns="89904" bIns="4495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8425C0-4DDE-44AA-B1A3-0633A7B1E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412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8FB1B-352B-48BB-9453-68E93537CA1E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0FACB-3AD4-4412-BDCE-6F812C7A6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5BB6-7112-4CAE-B3D5-9B3A260D82DA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A70CB-3B4B-44B7-9B11-2098C3291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B83D-F6D0-4391-8870-A02A876630E8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13322-1D6D-4CA1-ACAD-34AE0C1F9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8387-EFC2-4992-8F47-AA7EDE459D02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5202B-66D3-4E8F-98CE-A5D0FE7C0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441DE-3789-4E68-9423-8257768BAA43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B761-F1F4-4AA2-B572-286FF77FA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03A3D-C1A6-451D-9D02-BE9588B77FA3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BC69-B03F-4D32-B80F-B0FAD2459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13249-9A2F-43D9-B863-38F091D371FF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72362-1EBB-4CC3-8162-BD8085EBB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8A6B-8F19-4791-83FF-5B23A1A3CECC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968A2-7124-4156-9062-1262989D3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3CE13-D592-47FA-81AD-F14B983B44F7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1D6B-2824-49B5-9CB4-6EF1CBCD4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CCD53-010B-4E61-834F-3C9BA56F605F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1A36-7D04-4174-9FB5-CE74D06C2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D8C99-76A3-4E85-82F5-034C954B7228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D10C-3610-4C6B-856E-0A57923E9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715F5F-B755-4F42-929C-4FDC13FDBD6C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723600-124B-40A3-8830-3EA908732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gosreestr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900" y="764704"/>
            <a:ext cx="8928100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4000" b="1" i="1" dirty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О введении ФГОС</a:t>
            </a:r>
            <a:r>
              <a:rPr lang="en-US" sz="4000" b="1" i="1" dirty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обучающихся с </a:t>
            </a:r>
            <a:r>
              <a:rPr lang="ru-RU" sz="4000" b="1" i="1" dirty="0" smtClean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ОВЗ, интеллектуальными нарушениями </a:t>
            </a:r>
            <a:endParaRPr lang="ru-RU" sz="4000" b="1" i="1" dirty="0">
              <a:solidFill>
                <a:srgbClr val="AC100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в общеобразовательных организациях в Московской области</a:t>
            </a:r>
            <a:endParaRPr lang="ru-RU" sz="4000" dirty="0">
              <a:solidFill>
                <a:srgbClr val="AC10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717032"/>
            <a:ext cx="36004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740352" y="6353944"/>
            <a:ext cx="122413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276872"/>
            <a:ext cx="8568952" cy="3888432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с родителями </a:t>
            </a:r>
            <a:r>
              <a:rPr lang="ru-RU" sz="1800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(информирование, разъяснения на сайтах муниципальных  органов управления образованием, общеобразовательных организаций, привлечение СМИ</a:t>
            </a:r>
            <a:r>
              <a:rPr lang="ru-RU" sz="18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Разработка АООП 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каждой школе на основе примерных </a:t>
            </a:r>
            <a:r>
              <a:rPr lang="ru-RU" sz="1800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 АООП  </a:t>
            </a:r>
            <a:r>
              <a:rPr lang="ru-RU" sz="18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Разработка рабочих программ 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каждым  педагогом, их утверждение  на заседаниях  методических советов</a:t>
            </a:r>
            <a:b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 опыта 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стажировочных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площадок </a:t>
            </a:r>
            <a:b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Обсуждение вопроса</a:t>
            </a:r>
            <a:r>
              <a:rPr lang="ru-RU" sz="18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введения  ФГОС с ОВЗ 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августовских совещаниях педагогической общественности </a:t>
            </a:r>
            <a:b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5" name="Picture 5" descr="clip_imkk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4104456" cy="2016224"/>
          </a:xfrm>
          <a:prstGeom prst="rect">
            <a:avLst/>
          </a:prstGeom>
          <a:noFill/>
        </p:spPr>
      </p:pic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644008" y="764704"/>
            <a:ext cx="40325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Основные мероприятия общеобразовательных </a:t>
            </a:r>
            <a:endParaRPr lang="ru-RU" sz="2400" b="1" dirty="0">
              <a:solidFill>
                <a:srgbClr val="AC100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740352" y="6165304"/>
            <a:ext cx="122413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13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mtClean="0">
              <a:solidFill>
                <a:srgbClr val="AC1004"/>
              </a:solidFill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ru-RU" smtClean="0">
              <a:solidFill>
                <a:srgbClr val="AC1004"/>
              </a:solidFill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mtClean="0">
                <a:solidFill>
                  <a:srgbClr val="AC1004"/>
                </a:solidFill>
                <a:latin typeface="Times New Roman" pitchFamily="18" charset="0"/>
              </a:rPr>
              <a:t>Спасибо за внимание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740352" y="6165304"/>
            <a:ext cx="122413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14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26924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 rot="10800000" flipV="1">
            <a:off x="3132138" y="1916113"/>
            <a:ext cx="5256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sz="2800">
                <a:solidFill>
                  <a:srgbClr val="A50021"/>
                </a:solidFill>
                <a:latin typeface="Times New Roman" pitchFamily="18" charset="0"/>
              </a:rPr>
              <a:t>2015-2016 учебный год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395288" y="2636838"/>
            <a:ext cx="4105275" cy="1728787"/>
          </a:xfrm>
          <a:prstGeom prst="wedgeRectCallout">
            <a:avLst>
              <a:gd name="adj1" fmla="val 579"/>
              <a:gd name="adj2" fmla="val 77731"/>
            </a:avLst>
          </a:prstGeom>
          <a:solidFill>
            <a:srgbClr val="F9DCB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 общеобразовательные школы - </a:t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000" b="1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6 071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человек детей с ОВЗ и инвалидностью;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коррекционные  классы  - </a:t>
            </a:r>
            <a:r>
              <a:rPr lang="ru-RU" sz="2000" b="1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>
                <a:solidFill>
                  <a:srgbClr val="AC1004"/>
                </a:solidFill>
                <a:latin typeface="Times New Roman" pitchFamily="18" charset="0"/>
              </a:rPr>
              <a:t>695</a:t>
            </a:r>
            <a:r>
              <a:rPr lang="ru-RU" sz="2000" b="1">
                <a:latin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</a:rPr>
              <a:t>человек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4787900" y="2636838"/>
            <a:ext cx="3960813" cy="1728787"/>
          </a:xfrm>
          <a:prstGeom prst="wedgeRectCallout">
            <a:avLst>
              <a:gd name="adj1" fmla="val -43468"/>
              <a:gd name="adj2" fmla="val 80671"/>
            </a:avLst>
          </a:prstGeom>
          <a:solidFill>
            <a:srgbClr val="FADFB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b="1"/>
              <a:t> </a:t>
            </a:r>
            <a:r>
              <a:rPr lang="ru-RU" sz="2000" b="1">
                <a:latin typeface="Times New Roman" pitchFamily="18" charset="0"/>
              </a:rPr>
              <a:t>68 </a:t>
            </a:r>
            <a:r>
              <a:rPr lang="ru-RU" sz="2000">
                <a:latin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</a:rPr>
              <a:t>коррекционных школ -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000" b="1">
                <a:solidFill>
                  <a:srgbClr val="AC1004"/>
                </a:solidFill>
                <a:latin typeface="Times New Roman" pitchFamily="18" charset="0"/>
              </a:rPr>
              <a:t>10 073</a:t>
            </a:r>
            <a:r>
              <a:rPr lang="ru-RU" sz="2000">
                <a:latin typeface="Times New Roman" pitchFamily="18" charset="0"/>
              </a:rPr>
              <a:t> детей с ОВЗ,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000" b="1">
                <a:solidFill>
                  <a:srgbClr val="AC1004"/>
                </a:solidFill>
                <a:latin typeface="Times New Roman" pitchFamily="18" charset="0"/>
              </a:rPr>
              <a:t>2 895</a:t>
            </a:r>
            <a:r>
              <a:rPr lang="ru-RU" sz="2000">
                <a:latin typeface="Times New Roman" pitchFamily="18" charset="0"/>
              </a:rPr>
              <a:t>  детей-инвалидов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740352" y="6165304"/>
            <a:ext cx="122413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2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на 2016 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84784"/>
            <a:ext cx="5256584" cy="15121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детей-инвалидов, которым созданы условия для получения качественного начального общего, основного общего, среднего общего  образования, от общей численности детей-инвалидов школьного возраста  –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96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3573016"/>
            <a:ext cx="5256584" cy="15121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общеобразовательных организаций, в которых создана универсальная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безбарьерная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среда для инклюзивного образования детей-инвалидов, в общем количестве общеобразовательных организаций в Московской области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21,4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40352" y="6165304"/>
            <a:ext cx="122413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3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Нормативная база</a:t>
            </a:r>
          </a:p>
          <a:p>
            <a:pPr algn="ctr">
              <a:buNone/>
            </a:pP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6407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i="1" u="sng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01.09.2016</a:t>
            </a:r>
            <a:r>
              <a:rPr lang="ru-RU" b="1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обучение детей с ОВЗ, поступивших в 1-ый класс, </a:t>
            </a:r>
            <a:endParaRPr lang="ru-RU" b="1" i="1" dirty="0" smtClean="0">
              <a:solidFill>
                <a:srgbClr val="AC100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u="sng" dirty="0" smtClean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строго</a:t>
            </a:r>
            <a:r>
              <a:rPr lang="ru-RU" b="1" i="1" dirty="0" smtClean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u="sng" dirty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по ФГОС с ОВЗ</a:t>
            </a:r>
            <a:endParaRPr lang="ru-RU" b="1" i="1" dirty="0">
              <a:solidFill>
                <a:srgbClr val="AC10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340768"/>
          <a:ext cx="8568952" cy="482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3672408"/>
              </a:tblGrid>
              <a:tr h="653287"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«Об образовании в Российской Федерации»  от 29.12.2012                    № 273-ФЗ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3307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AC100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Региональный уровень</a:t>
                      </a:r>
                    </a:p>
                  </a:txBody>
                  <a:tcPr/>
                </a:tc>
              </a:tr>
              <a:tr h="379794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Утверждение ФГОС с ОВЗ: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800" b="1" i="1" dirty="0" smtClean="0">
                          <a:solidFill>
                            <a:srgbClr val="9158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smtClean="0">
                          <a:solidFill>
                            <a:srgbClr val="9158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  <a:r>
                        <a:rPr lang="ru-RU" sz="1400" b="1" i="1" dirty="0" err="1" smtClean="0">
                          <a:solidFill>
                            <a:srgbClr val="9158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400" b="1" i="1" dirty="0" smtClean="0">
                          <a:solidFill>
                            <a:srgbClr val="9158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России</a:t>
                      </a:r>
                      <a:r>
                        <a:rPr lang="ru-RU" sz="1400" b="1" i="1" baseline="0" dirty="0" smtClean="0">
                          <a:solidFill>
                            <a:srgbClr val="9158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smtClean="0">
                          <a:solidFill>
                            <a:srgbClr val="9158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19.12.2014 № 1598                              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b="1" i="1" dirty="0" smtClean="0">
                          <a:solidFill>
                            <a:srgbClr val="9158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приказ </a:t>
                      </a:r>
                      <a:r>
                        <a:rPr lang="ru-RU" sz="1400" b="1" i="1" dirty="0" err="1" smtClean="0">
                          <a:solidFill>
                            <a:srgbClr val="9158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400" b="1" i="1" dirty="0" smtClean="0">
                          <a:solidFill>
                            <a:srgbClr val="9158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России</a:t>
                      </a:r>
                      <a:r>
                        <a:rPr lang="ru-RU" sz="1400" b="1" i="1" baseline="0" dirty="0" smtClean="0">
                          <a:solidFill>
                            <a:srgbClr val="9158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smtClean="0">
                          <a:solidFill>
                            <a:srgbClr val="9158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19.12.2014 № 1599                                «Об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b="1" i="1" dirty="0" smtClean="0">
                          <a:solidFill>
                            <a:srgbClr val="9158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нарушениями)»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ru-RU" sz="1400" b="1" i="1" dirty="0" smtClean="0">
                        <a:solidFill>
                          <a:srgbClr val="91581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Tx/>
                        <a:buNone/>
                      </a:pPr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Охрана здоровья детей с ОВЗ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400" b="1" i="1" kern="1200" dirty="0" smtClean="0">
                          <a:solidFill>
                            <a:srgbClr val="91581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1400" b="1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2.4.2.3286-15,</a:t>
                      </a:r>
                      <a:r>
                        <a:rPr lang="ru-RU" sz="1400" b="1" i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утвержден </a:t>
                      </a:r>
                      <a:r>
                        <a:rPr lang="ru-RU" sz="14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Постановлением Главного государственного санитарного врача РФ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14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10.07.2015   № 26</a:t>
                      </a:r>
                      <a:endParaRPr lang="ru-RU" sz="1400" b="1" i="1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Tx/>
                        <a:buNone/>
                      </a:pPr>
                      <a:r>
                        <a:rPr lang="ru-RU" sz="1800" b="1" kern="1200" dirty="0" smtClean="0">
                          <a:solidFill>
                            <a:srgbClr val="AC100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«Дорожная карта» по введению ФГОС с ОВЗ :</a:t>
                      </a:r>
                    </a:p>
                    <a:p>
                      <a:pPr marL="0" algn="just" defTabSz="914400" rtl="0" eaLnBrk="1" latinLnBrk="0" hangingPunct="1">
                        <a:buFontTx/>
                        <a:buChar char="-"/>
                      </a:pPr>
                      <a:r>
                        <a:rPr lang="ru-RU" sz="1400" b="1" i="1" kern="1200" dirty="0" smtClean="0">
                          <a:solidFill>
                            <a:srgbClr val="AC100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 министра образования Московской области от 01.10.2015   № 5189                                    «О  реализации плана действий по обеспечению введения  федерального государственного образовательного стандарта начального общего образования  обучающихся с ограниченными возможностями здоровья и федерального государственного образовательного стандарта образования обучающихся с умственной отсталостью (интеллектуальными нарушениями)  в Московской области в 2015 - 2016 года»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740352" y="6165304"/>
            <a:ext cx="122413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4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Параметры готовности к введению ФГОС с ОВЗ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88840"/>
            <a:ext cx="8208912" cy="9361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Создание специальных условий для получения образования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71928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Определение прогнозной численности обучающихся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3068960"/>
            <a:ext cx="8208912" cy="9361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Обеспеченность учебниками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149080"/>
            <a:ext cx="8208912" cy="9361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Подготовка кадров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5229200"/>
            <a:ext cx="8208912" cy="9361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Усиление роли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психолого-медико-педагогических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комиссий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40352" y="6165304"/>
            <a:ext cx="122413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5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748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AC1004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Создание специальных условий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Созданы условия для инклюзивного образования – </a:t>
            </a:r>
            <a:r>
              <a:rPr lang="ru-RU" sz="2000" b="1" dirty="0" smtClean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310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556792"/>
            <a:ext cx="87484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Создана архитектурная  (частично) доступность -  </a:t>
            </a:r>
            <a:r>
              <a:rPr lang="ru-RU" sz="2000" b="1" dirty="0" smtClean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348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 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988840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Оснащены специальным оборудованием – </a:t>
            </a:r>
            <a:r>
              <a:rPr lang="ru-RU" sz="2000" b="1" dirty="0" smtClean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473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школы 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420888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Обеспеченность учебниками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100%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соответствии с федеральным  перечнем  учебников, утвержденным приказом </a:t>
            </a:r>
            <a:r>
              <a:rPr lang="ru-RU" sz="20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Минобрнауки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России  от 31.03.2014 № 253)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501008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srgbClr val="AC1004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Разработка адаптированных основных общеобразовательных программ</a:t>
            </a:r>
          </a:p>
          <a:p>
            <a:pPr algn="just"/>
            <a:endParaRPr lang="ru-RU" sz="2000" b="1" dirty="0" smtClean="0">
              <a:solidFill>
                <a:srgbClr val="AC1004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AC1004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4149080"/>
            <a:ext cx="3912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www.fgosreestr.ru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458112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перечень примерных адаптированных основных общеобразовательных  программ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5229200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СанПиН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2.4.2.3286-15  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059832" y="5229200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Учебные занятия в первую смену по 5-ти дневной учебной неделе, порядок комплектования классов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40352" y="6165304"/>
            <a:ext cx="122413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8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499992" y="274638"/>
            <a:ext cx="418680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4213" y="2060575"/>
            <a:ext cx="8642350" cy="29511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2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2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 3 программы ПК (72 часа)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«Реализация ФГОС начального общего образования обучающихся с ОВЗ в Московской области», 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«Реализация ФГОС общего образования обучающихся с умственной отсталостью (интеллектуальными нарушениями) в Московской области» 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 «Организационно-методические аспекты и программно-технический инструментарий для реализации ФГОС НОО обучающихся с ОВЗ в условиях образовательной организации».</a:t>
            </a:r>
            <a:endParaRPr lang="ru-RU" sz="2000" dirty="0" smtClean="0"/>
          </a:p>
          <a:p>
            <a:pPr>
              <a:lnSpc>
                <a:spcPct val="90000"/>
              </a:lnSpc>
            </a:pPr>
            <a:endParaRPr lang="ru-RU" sz="3000" dirty="0" smtClean="0"/>
          </a:p>
          <a:p>
            <a:pPr>
              <a:lnSpc>
                <a:spcPct val="90000"/>
              </a:lnSpc>
            </a:pPr>
            <a:endParaRPr lang="ru-RU" sz="3000" dirty="0" smtClean="0"/>
          </a:p>
          <a:p>
            <a:pPr>
              <a:lnSpc>
                <a:spcPct val="90000"/>
              </a:lnSpc>
            </a:pPr>
            <a:endParaRPr lang="ru-RU" sz="3000" dirty="0" smtClean="0"/>
          </a:p>
        </p:txBody>
      </p:sp>
      <p:pic>
        <p:nvPicPr>
          <p:cNvPr id="33799" name="Picture 7" descr="1377700290_ri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3744913" cy="2232025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827584" y="5085184"/>
            <a:ext cx="7993062" cy="7921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200" b="1" dirty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Обучено более 600 </a:t>
            </a:r>
            <a:r>
              <a:rPr lang="ru-RU" sz="2200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2200" b="1" i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(или 100 % от заявленных)</a:t>
            </a:r>
            <a:endParaRPr lang="ru-RU" sz="2200" b="1" i="1" dirty="0">
              <a:solidFill>
                <a:srgbClr val="91581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12360" y="6165304"/>
            <a:ext cx="97261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9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513" y="981075"/>
            <a:ext cx="4916487" cy="863600"/>
          </a:xfrm>
        </p:spPr>
        <p:txBody>
          <a:bodyPr>
            <a:normAutofit fontScale="90000"/>
          </a:bodyPr>
          <a:lstStyle/>
          <a:p>
            <a:r>
              <a:rPr lang="ru-RU" sz="2800" b="1" smtClean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AC1004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Психолого-медико-педагогическое обследование детей</a:t>
            </a:r>
          </a:p>
        </p:txBody>
      </p:sp>
      <p:sp>
        <p:nvSpPr>
          <p:cNvPr id="20488" name="Прямоугольник 12"/>
          <p:cNvSpPr>
            <a:spLocks noChangeArrowheads="1"/>
          </p:cNvSpPr>
          <p:nvPr/>
        </p:nvSpPr>
        <p:spPr bwMode="auto">
          <a:xfrm rot="10800000" flipV="1">
            <a:off x="395288" y="5373688"/>
            <a:ext cx="85725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200" b="1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</p:txBody>
      </p:sp>
      <p:pic>
        <p:nvPicPr>
          <p:cNvPr id="20495" name="Picture 15" descr="887741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3816350" cy="2952750"/>
          </a:xfrm>
          <a:prstGeom prst="rect">
            <a:avLst/>
          </a:prstGeom>
          <a:noFill/>
        </p:spPr>
      </p:pic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4572000" y="2276475"/>
            <a:ext cx="3887788" cy="7921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Tx/>
              <a:buAutoNum type="arabicPlain" startAt="61"/>
            </a:pPr>
            <a:r>
              <a:rPr lang="ru-RU" sz="2000" b="1">
                <a:latin typeface="Times New Roman" pitchFamily="18" charset="0"/>
              </a:rPr>
              <a:t>ПМПК, из них </a:t>
            </a:r>
          </a:p>
          <a:p>
            <a:pPr marL="342900" indent="-342900" algn="ctr"/>
            <a:r>
              <a:rPr lang="ru-RU" sz="2000" b="1">
                <a:latin typeface="Times New Roman" pitchFamily="18" charset="0"/>
              </a:rPr>
              <a:t>60 территориальных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179388" y="3284538"/>
            <a:ext cx="5472112" cy="1655762"/>
          </a:xfrm>
          <a:prstGeom prst="rect">
            <a:avLst/>
          </a:prstGeom>
          <a:solidFill>
            <a:srgbClr val="FAFFB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AC1004"/>
                </a:solidFill>
                <a:latin typeface="Times New Roman" pitchFamily="18" charset="0"/>
              </a:rPr>
              <a:t>Основная цель ПМПК</a:t>
            </a:r>
            <a:r>
              <a:rPr lang="ru-RU" b="1" u="sng">
                <a:solidFill>
                  <a:srgbClr val="91581F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91581F"/>
                </a:solidFill>
              </a:rPr>
              <a:t> - </a:t>
            </a:r>
            <a:r>
              <a:rPr lang="ru-RU" sz="1600" b="1">
                <a:solidFill>
                  <a:srgbClr val="91581F"/>
                </a:solidFill>
                <a:latin typeface="Times New Roman" pitchFamily="18" charset="0"/>
              </a:rPr>
              <a:t>установление наличие у ребенка ОВЗ, </a:t>
            </a:r>
          </a:p>
          <a:p>
            <a:pPr algn="ctr"/>
            <a:r>
              <a:rPr lang="ru-RU" sz="1600" b="1">
                <a:solidFill>
                  <a:srgbClr val="91581F"/>
                </a:solidFill>
                <a:latin typeface="Times New Roman" pitchFamily="18" charset="0"/>
              </a:rPr>
              <a:t>-  определение потребности </a:t>
            </a:r>
          </a:p>
          <a:p>
            <a:pPr algn="ctr"/>
            <a:r>
              <a:rPr lang="ru-RU" sz="1600" b="1">
                <a:solidFill>
                  <a:srgbClr val="91581F"/>
                </a:solidFill>
                <a:latin typeface="Times New Roman" pitchFamily="18" charset="0"/>
              </a:rPr>
              <a:t>в специальных образовательных условиях</a:t>
            </a:r>
          </a:p>
          <a:p>
            <a:pPr algn="ctr"/>
            <a:r>
              <a:rPr lang="ru-RU" sz="1600" b="1">
                <a:solidFill>
                  <a:srgbClr val="91581F"/>
                </a:solidFill>
                <a:latin typeface="Times New Roman" pitchFamily="18" charset="0"/>
              </a:rPr>
              <a:t> (вариант ФГОС с ОВЗ, специальные условия обучения, </a:t>
            </a:r>
          </a:p>
          <a:p>
            <a:pPr algn="ctr"/>
            <a:r>
              <a:rPr lang="ru-RU" sz="1600" b="1">
                <a:solidFill>
                  <a:srgbClr val="91581F"/>
                </a:solidFill>
                <a:latin typeface="Times New Roman" pitchFamily="18" charset="0"/>
              </a:rPr>
              <a:t> психолого-педагогическое сопровождение)</a:t>
            </a:r>
          </a:p>
          <a:p>
            <a:pPr algn="ctr"/>
            <a:endParaRPr lang="ru-RU" sz="1600">
              <a:latin typeface="Times New Roman" pitchFamily="18" charset="0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5724525" y="3284538"/>
            <a:ext cx="3168650" cy="1657350"/>
          </a:xfrm>
          <a:prstGeom prst="rect">
            <a:avLst/>
          </a:prstGeom>
          <a:solidFill>
            <a:srgbClr val="FAFFB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AC1004"/>
                </a:solidFill>
                <a:latin typeface="Times New Roman" pitchFamily="18" charset="0"/>
              </a:rPr>
              <a:t>Ответственность ПМПК </a:t>
            </a:r>
          </a:p>
          <a:p>
            <a:pPr algn="ctr"/>
            <a:r>
              <a:rPr lang="ru-RU" sz="1600" b="1">
                <a:solidFill>
                  <a:srgbClr val="91581F"/>
                </a:solidFill>
                <a:latin typeface="Times New Roman" pitchFamily="18" charset="0"/>
              </a:rPr>
              <a:t>за обоснованный вывод </a:t>
            </a:r>
          </a:p>
          <a:p>
            <a:pPr algn="ctr"/>
            <a:r>
              <a:rPr lang="ru-RU" sz="1600" b="1">
                <a:solidFill>
                  <a:srgbClr val="91581F"/>
                </a:solidFill>
                <a:latin typeface="Times New Roman" pitchFamily="18" charset="0"/>
              </a:rPr>
              <a:t>по результатам диагностического</a:t>
            </a:r>
          </a:p>
          <a:p>
            <a:pPr algn="ctr"/>
            <a:r>
              <a:rPr lang="ru-RU" sz="1600" b="1">
                <a:solidFill>
                  <a:srgbClr val="91581F"/>
                </a:solidFill>
                <a:latin typeface="Times New Roman" pitchFamily="18" charset="0"/>
              </a:rPr>
              <a:t> обследования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179388" y="5013325"/>
            <a:ext cx="8642350" cy="792163"/>
          </a:xfrm>
          <a:prstGeom prst="rect">
            <a:avLst/>
          </a:prstGeom>
          <a:solidFill>
            <a:srgbClr val="FAFFB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b="1" dirty="0">
                <a:solidFill>
                  <a:srgbClr val="AC1004"/>
                </a:solidFill>
                <a:latin typeface="Times New Roman" pitchFamily="18" charset="0"/>
              </a:rPr>
              <a:t>Усилить контроль</a:t>
            </a:r>
            <a:r>
              <a:rPr lang="ru-RU" sz="1600" b="1" dirty="0">
                <a:solidFill>
                  <a:srgbClr val="AC1004"/>
                </a:solidFill>
                <a:latin typeface="Times New Roman" pitchFamily="18" charset="0"/>
              </a:rPr>
              <a:t> </a:t>
            </a:r>
            <a:r>
              <a:rPr lang="ru-RU" sz="1600" b="1" dirty="0">
                <a:solidFill>
                  <a:srgbClr val="91581F"/>
                </a:solidFill>
                <a:latin typeface="Times New Roman" pitchFamily="18" charset="0"/>
              </a:rPr>
              <a:t>за деятельностью ПМПК:  квалификация специалистов,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600" b="1" dirty="0">
                <a:solidFill>
                  <a:srgbClr val="91581F"/>
                </a:solidFill>
                <a:latin typeface="Times New Roman" pitchFamily="18" charset="0"/>
              </a:rPr>
              <a:t>о</a:t>
            </a:r>
            <a:r>
              <a:rPr lang="ru-RU" sz="1600" b="1" dirty="0" smtClean="0">
                <a:solidFill>
                  <a:srgbClr val="91581F"/>
                </a:solidFill>
                <a:latin typeface="Times New Roman" pitchFamily="18" charset="0"/>
              </a:rPr>
              <a:t>боснованность  </a:t>
            </a:r>
            <a:r>
              <a:rPr lang="ru-RU" sz="1600" b="1" dirty="0">
                <a:solidFill>
                  <a:srgbClr val="91581F"/>
                </a:solidFill>
                <a:latin typeface="Times New Roman" pitchFamily="18" charset="0"/>
              </a:rPr>
              <a:t>заключений,  отсутствие жалоб со стороны родителей</a:t>
            </a:r>
          </a:p>
          <a:p>
            <a:endParaRPr lang="ru-RU" sz="1600" b="1" dirty="0">
              <a:solidFill>
                <a:srgbClr val="91581F"/>
              </a:solidFill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40352" y="6165304"/>
            <a:ext cx="122413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10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611188" y="549275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endParaRPr lang="ru-RU" sz="24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788024" y="1196752"/>
            <a:ext cx="4176464" cy="187220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91581F"/>
                </a:solidFill>
                <a:latin typeface="Times New Roman" pitchFamily="18" charset="0"/>
              </a:rPr>
              <a:t>Методические  рекомендации</a:t>
            </a:r>
          </a:p>
          <a:p>
            <a:pPr algn="ctr"/>
            <a:r>
              <a:rPr lang="ru-RU" b="1" dirty="0" err="1">
                <a:solidFill>
                  <a:srgbClr val="91581F"/>
                </a:solidFill>
                <a:latin typeface="Times New Roman" pitchFamily="18" charset="0"/>
              </a:rPr>
              <a:t>Минобрнауки</a:t>
            </a:r>
            <a:r>
              <a:rPr lang="ru-RU" b="1" dirty="0">
                <a:solidFill>
                  <a:srgbClr val="91581F"/>
                </a:solidFill>
                <a:latin typeface="Times New Roman" pitchFamily="18" charset="0"/>
              </a:rPr>
              <a:t> России  </a:t>
            </a:r>
          </a:p>
          <a:p>
            <a:pPr algn="ctr"/>
            <a:r>
              <a:rPr lang="ru-RU" b="1" dirty="0">
                <a:solidFill>
                  <a:srgbClr val="91581F"/>
                </a:solidFill>
                <a:latin typeface="Times New Roman" pitchFamily="18" charset="0"/>
              </a:rPr>
              <a:t>о совершенствовании деятельности </a:t>
            </a:r>
          </a:p>
          <a:p>
            <a:pPr algn="ctr"/>
            <a:r>
              <a:rPr lang="ru-RU" b="1" dirty="0" err="1">
                <a:solidFill>
                  <a:srgbClr val="91581F"/>
                </a:solidFill>
                <a:latin typeface="Times New Roman" pitchFamily="18" charset="0"/>
              </a:rPr>
              <a:t>психолого-медико-педагогических</a:t>
            </a:r>
            <a:r>
              <a:rPr lang="ru-RU" b="1" dirty="0">
                <a:solidFill>
                  <a:srgbClr val="91581F"/>
                </a:solidFill>
                <a:latin typeface="Times New Roman" pitchFamily="18" charset="0"/>
              </a:rPr>
              <a:t> </a:t>
            </a:r>
            <a:endParaRPr lang="ru-RU" b="1" dirty="0" smtClean="0">
              <a:solidFill>
                <a:srgbClr val="91581F"/>
              </a:solidFill>
              <a:latin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91581F"/>
                </a:solidFill>
                <a:latin typeface="Times New Roman" pitchFamily="18" charset="0"/>
              </a:rPr>
              <a:t>комиссий </a:t>
            </a:r>
            <a:r>
              <a:rPr lang="ru-RU" b="1" dirty="0">
                <a:solidFill>
                  <a:srgbClr val="91581F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91581F"/>
                </a:solidFill>
                <a:latin typeface="Times New Roman" pitchFamily="18" charset="0"/>
              </a:rPr>
            </a:br>
            <a:r>
              <a:rPr lang="ru-RU" b="1" i="1" dirty="0">
                <a:solidFill>
                  <a:srgbClr val="91581F"/>
                </a:solidFill>
                <a:latin typeface="Times New Roman" pitchFamily="18" charset="0"/>
              </a:rPr>
              <a:t>(</a:t>
            </a:r>
            <a:r>
              <a:rPr lang="ru-RU" b="1" dirty="0">
                <a:solidFill>
                  <a:srgbClr val="A50021"/>
                </a:solidFill>
                <a:latin typeface="Times New Roman" pitchFamily="18" charset="0"/>
              </a:rPr>
              <a:t>письмо МОМО от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</a:rPr>
              <a:t>18.03.2016</a:t>
            </a:r>
          </a:p>
          <a:p>
            <a:pPr algn="ctr"/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A50021"/>
                </a:solidFill>
                <a:latin typeface="Times New Roman" pitchFamily="18" charset="0"/>
              </a:rPr>
              <a:t>№ Исх-7866/09к</a:t>
            </a:r>
            <a:r>
              <a:rPr lang="ru-RU" dirty="0">
                <a:latin typeface="Times New Roman" pitchFamily="18" charset="0"/>
              </a:rPr>
              <a:t> </a:t>
            </a:r>
            <a:r>
              <a:rPr lang="ru-RU" b="1" i="1" dirty="0">
                <a:solidFill>
                  <a:srgbClr val="91581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860032" y="3284984"/>
            <a:ext cx="4032448" cy="2520280"/>
          </a:xfrm>
          <a:prstGeom prst="rect">
            <a:avLst/>
          </a:prstGeom>
          <a:solidFill>
            <a:srgbClr val="F9DCB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</a:rPr>
              <a:t>Организационно-методическое </a:t>
            </a:r>
          </a:p>
          <a:p>
            <a:pPr algn="ctr"/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</a:rPr>
              <a:t> сопровождение ПМПК:</a:t>
            </a:r>
            <a:endParaRPr lang="ru-RU" b="1" dirty="0">
              <a:solidFill>
                <a:srgbClr val="A50021"/>
              </a:solidFill>
              <a:latin typeface="Times New Roman" pitchFamily="18" charset="0"/>
            </a:endParaRPr>
          </a:p>
          <a:p>
            <a:pPr algn="ctr"/>
            <a:r>
              <a:rPr lang="ru-RU" b="1" i="1" dirty="0">
                <a:solidFill>
                  <a:srgbClr val="91581F"/>
                </a:solidFill>
                <a:latin typeface="Times New Roman" pitchFamily="18" charset="0"/>
              </a:rPr>
              <a:t>Центр </a:t>
            </a:r>
            <a:r>
              <a:rPr lang="ru-RU" b="1" i="1" dirty="0" smtClean="0">
                <a:solidFill>
                  <a:srgbClr val="91581F"/>
                </a:solidFill>
                <a:latin typeface="Times New Roman" pitchFamily="18" charset="0"/>
              </a:rPr>
              <a:t>психолого-педагогической</a:t>
            </a:r>
            <a:r>
              <a:rPr lang="ru-RU" b="1" i="1" dirty="0">
                <a:solidFill>
                  <a:srgbClr val="91581F"/>
                </a:solidFill>
                <a:latin typeface="Times New Roman" pitchFamily="18" charset="0"/>
              </a:rPr>
              <a:t>, </a:t>
            </a:r>
          </a:p>
          <a:p>
            <a:pPr algn="ctr"/>
            <a:r>
              <a:rPr lang="ru-RU" b="1" i="1" dirty="0">
                <a:solidFill>
                  <a:srgbClr val="91581F"/>
                </a:solidFill>
                <a:latin typeface="Times New Roman" pitchFamily="18" charset="0"/>
              </a:rPr>
              <a:t>медицинской и </a:t>
            </a:r>
            <a:r>
              <a:rPr lang="ru-RU" b="1" i="1" dirty="0" smtClean="0">
                <a:solidFill>
                  <a:srgbClr val="91581F"/>
                </a:solidFill>
                <a:latin typeface="Times New Roman" pitchFamily="18" charset="0"/>
              </a:rPr>
              <a:t>социальной </a:t>
            </a:r>
            <a:r>
              <a:rPr lang="ru-RU" b="1" i="1" dirty="0">
                <a:solidFill>
                  <a:srgbClr val="91581F"/>
                </a:solidFill>
                <a:latin typeface="Times New Roman" pitchFamily="18" charset="0"/>
              </a:rPr>
              <a:t>помощи</a:t>
            </a:r>
          </a:p>
          <a:p>
            <a:pPr algn="ctr"/>
            <a:r>
              <a:rPr lang="ru-RU" b="1" i="1" dirty="0">
                <a:solidFill>
                  <a:srgbClr val="91581F"/>
                </a:solidFill>
                <a:latin typeface="Times New Roman" pitchFamily="18" charset="0"/>
              </a:rPr>
              <a:t> Московской области,  </a:t>
            </a:r>
            <a:endParaRPr lang="ru-RU" b="1" i="1" dirty="0" smtClean="0">
              <a:solidFill>
                <a:srgbClr val="91581F"/>
              </a:solidFill>
              <a:latin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91581F"/>
                </a:solidFill>
                <a:latin typeface="Times New Roman" pitchFamily="18" charset="0"/>
              </a:rPr>
              <a:t>АСОУ</a:t>
            </a:r>
            <a:r>
              <a:rPr lang="ru-RU" b="1" i="1" dirty="0">
                <a:solidFill>
                  <a:srgbClr val="91581F"/>
                </a:solidFill>
                <a:latin typeface="Times New Roman" pitchFamily="18" charset="0"/>
              </a:rPr>
              <a:t>, </a:t>
            </a:r>
            <a:endParaRPr lang="ru-RU" b="1" i="1" dirty="0" smtClean="0">
              <a:solidFill>
                <a:srgbClr val="91581F"/>
              </a:solidFill>
              <a:latin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91581F"/>
                </a:solidFill>
                <a:latin typeface="Times New Roman" pitchFamily="18" charset="0"/>
              </a:rPr>
              <a:t>МГОУ</a:t>
            </a:r>
          </a:p>
          <a:p>
            <a:pPr algn="ctr"/>
            <a:endParaRPr lang="ru-RU" sz="2000" b="1" i="1" dirty="0">
              <a:solidFill>
                <a:srgbClr val="91581F"/>
              </a:solidFill>
              <a:latin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528" y="1196752"/>
            <a:ext cx="4104456" cy="187220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91581F"/>
                </a:solidFill>
                <a:latin typeface="Times New Roman" pitchFamily="18" charset="0"/>
              </a:rPr>
              <a:t>Методические  рекомендации  </a:t>
            </a:r>
          </a:p>
          <a:p>
            <a:pPr algn="ctr"/>
            <a:r>
              <a:rPr lang="ru-RU" b="1" dirty="0" err="1">
                <a:solidFill>
                  <a:srgbClr val="91581F"/>
                </a:solidFill>
                <a:latin typeface="Times New Roman" pitchFamily="18" charset="0"/>
              </a:rPr>
              <a:t>Минобрнауки</a:t>
            </a:r>
            <a:r>
              <a:rPr lang="ru-RU" b="1" dirty="0">
                <a:solidFill>
                  <a:srgbClr val="91581F"/>
                </a:solidFill>
                <a:latin typeface="Times New Roman" pitchFamily="18" charset="0"/>
              </a:rPr>
              <a:t> России </a:t>
            </a:r>
          </a:p>
          <a:p>
            <a:pPr algn="ctr"/>
            <a:r>
              <a:rPr lang="ru-RU" b="1" dirty="0">
                <a:solidFill>
                  <a:srgbClr val="91581F"/>
                </a:solidFill>
                <a:latin typeface="Times New Roman" pitchFamily="18" charset="0"/>
              </a:rPr>
              <a:t>по введению ФГОС с ОВЗ</a:t>
            </a:r>
          </a:p>
          <a:p>
            <a:pPr algn="ctr"/>
            <a:r>
              <a:rPr lang="ru-RU" b="1" i="1" dirty="0">
                <a:solidFill>
                  <a:srgbClr val="91581F"/>
                </a:solidFill>
                <a:latin typeface="Times New Roman" pitchFamily="18" charset="0"/>
              </a:rPr>
              <a:t>(</a:t>
            </a:r>
            <a:r>
              <a:rPr lang="ru-RU" b="1" i="1" dirty="0">
                <a:solidFill>
                  <a:srgbClr val="A50021"/>
                </a:solidFill>
                <a:latin typeface="Times New Roman" pitchFamily="18" charset="0"/>
              </a:rPr>
              <a:t>письмо МОМО от 18.03.2016 </a:t>
            </a:r>
          </a:p>
          <a:p>
            <a:pPr algn="ctr"/>
            <a:r>
              <a:rPr lang="ru-RU" b="1" i="1" dirty="0">
                <a:solidFill>
                  <a:srgbClr val="A50021"/>
                </a:solidFill>
                <a:latin typeface="Times New Roman" pitchFamily="18" charset="0"/>
              </a:rPr>
              <a:t>№ Исх-3273/09к</a:t>
            </a:r>
            <a:r>
              <a:rPr lang="ru-RU" b="1" i="1" dirty="0">
                <a:solidFill>
                  <a:srgbClr val="91581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95536" y="3284984"/>
            <a:ext cx="4104456" cy="2520280"/>
          </a:xfrm>
          <a:prstGeom prst="rect">
            <a:avLst/>
          </a:prstGeom>
          <a:solidFill>
            <a:srgbClr val="F9DCB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</a:rPr>
              <a:t>Организационно-методическое </a:t>
            </a:r>
          </a:p>
          <a:p>
            <a:pPr algn="ctr"/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</a:rPr>
              <a:t>сопровождение ФГОС с ОВЗ:</a:t>
            </a:r>
            <a:endParaRPr lang="ru-RU" b="1" dirty="0" smtClean="0">
              <a:solidFill>
                <a:srgbClr val="AC100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Региональный научно-методический </a:t>
            </a:r>
          </a:p>
          <a:p>
            <a:pPr algn="ctr"/>
            <a:r>
              <a:rPr lang="ru-RU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</a:p>
          <a:p>
            <a:pPr algn="ctr"/>
            <a:r>
              <a:rPr lang="ru-RU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 дистанционного образования </a:t>
            </a:r>
          </a:p>
          <a:p>
            <a:pPr algn="ctr"/>
            <a:r>
              <a:rPr lang="ru-RU" b="1" dirty="0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детей-инвалидов АСОУ</a:t>
            </a:r>
          </a:p>
          <a:p>
            <a:pPr algn="ctr"/>
            <a:endParaRPr lang="ru-RU" b="1" dirty="0">
              <a:solidFill>
                <a:srgbClr val="A50021"/>
              </a:solidFill>
              <a:latin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91581F"/>
                </a:solidFill>
                <a:latin typeface="Times New Roman" pitchFamily="18" charset="0"/>
              </a:rPr>
              <a:t> </a:t>
            </a:r>
          </a:p>
          <a:p>
            <a:pPr algn="ctr"/>
            <a:endParaRPr lang="ru-RU" sz="2000" b="1" i="1" dirty="0">
              <a:solidFill>
                <a:srgbClr val="91581F"/>
              </a:solidFill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40352" y="6165304"/>
            <a:ext cx="122413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12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608</Words>
  <Application>Microsoft Office PowerPoint</Application>
  <PresentationFormat>Экран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Задачи на 2016 год</vt:lpstr>
      <vt:lpstr>Презентация PowerPoint</vt:lpstr>
      <vt:lpstr>Параметры готовности к введению ФГОС с ОВЗ</vt:lpstr>
      <vt:lpstr>Презентация PowerPoint</vt:lpstr>
      <vt:lpstr>Повышение квалификации</vt:lpstr>
      <vt:lpstr> Психолого-медико-педагогическое обследование детей</vt:lpstr>
      <vt:lpstr>Презентация PowerPoint</vt:lpstr>
      <vt:lpstr>Работа с родителями (информирование, разъяснения на сайтах муниципальных  органов управления образованием, общеобразовательных организаций, привлечение СМИ) Разработка АООП  в каждой школе на основе примерных  АООП    Разработка рабочих программ  каждым  педагогом, их утверждение  на заседаниях  методических советов      Использование  опыта  стажировочных  площадок   Обсуждение вопроса введения  ФГОС с ОВЗ  на августовских совещаниях педагогической общественности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Дмитришина Елена Николаевна</dc:creator>
  <cp:lastModifiedBy>Васильева</cp:lastModifiedBy>
  <cp:revision>346</cp:revision>
  <dcterms:created xsi:type="dcterms:W3CDTF">2015-04-15T12:16:59Z</dcterms:created>
  <dcterms:modified xsi:type="dcterms:W3CDTF">2016-11-03T11:47:33Z</dcterms:modified>
</cp:coreProperties>
</file>